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80" r:id="rId5"/>
    <p:sldId id="282" r:id="rId6"/>
    <p:sldId id="281" r:id="rId7"/>
    <p:sldId id="290" r:id="rId8"/>
    <p:sldId id="303" r:id="rId9"/>
    <p:sldId id="283" r:id="rId10"/>
    <p:sldId id="289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3" r:id="rId26"/>
    <p:sldId id="314" r:id="rId27"/>
    <p:sldId id="312" r:id="rId28"/>
    <p:sldId id="322" r:id="rId29"/>
    <p:sldId id="320" r:id="rId30"/>
    <p:sldId id="321" r:id="rId31"/>
    <p:sldId id="297" r:id="rId32"/>
    <p:sldId id="299" r:id="rId33"/>
    <p:sldId id="315" r:id="rId34"/>
    <p:sldId id="316" r:id="rId35"/>
    <p:sldId id="317" r:id="rId36"/>
    <p:sldId id="318" r:id="rId37"/>
    <p:sldId id="319" r:id="rId38"/>
    <p:sldId id="284" r:id="rId39"/>
    <p:sldId id="323" r:id="rId40"/>
    <p:sldId id="286" r:id="rId41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맑은 고딕" panose="020B0503020000020004" pitchFamily="50" charset="-127"/>
      <p:regular r:id="rId43"/>
      <p:bold r:id="rId44"/>
    </p:embeddedFont>
    <p:embeddedFont>
      <p:font typeface="휴먼모음T" panose="02030504000101010101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17C"/>
    <a:srgbClr val="88A1E0"/>
    <a:srgbClr val="E61E1E"/>
    <a:srgbClr val="EA4747"/>
    <a:srgbClr val="C7E603"/>
    <a:srgbClr val="186CF4"/>
    <a:srgbClr val="FF3333"/>
    <a:srgbClr val="F50101"/>
    <a:srgbClr val="FC36FF"/>
    <a:srgbClr val="3A6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84994" autoAdjust="0"/>
  </p:normalViewPr>
  <p:slideViewPr>
    <p:cSldViewPr snapToGrid="0">
      <p:cViewPr varScale="1">
        <p:scale>
          <a:sx n="76" d="100"/>
          <a:sy n="76" d="100"/>
        </p:scale>
        <p:origin x="12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7AFFA-D777-4877-A189-C1F71FDB2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760145-8B1C-489A-A517-CCAC11326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09FC7-B76E-48F6-BE57-BA28309B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5E6ED-9C29-4EBE-963A-51B4279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00A7B-76C5-44E2-838B-2CE422AA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3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05DF-7F02-4E16-B401-DA410EE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C81B7-8897-416E-8CA4-FCD8E9B93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E373E-870C-4E03-88F6-65F44AE5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4FEED-743E-40F8-A708-175CF65B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DC43A-3CB1-4FEF-B9C1-A12791C5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8B2A49-68AC-4269-A9C4-4E9BCF3FD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50180-6016-4C43-9BBC-952B24986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C8F30-7449-4F3A-BC52-35589BA8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4D202-66CB-4A3C-AC6A-030865D8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7AC36-C96A-48D5-B96F-5AD6C60B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3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B34A9-477F-43C2-9AE8-835999F1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C25AD-36BD-40F6-BFD7-6DBA1B7CC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B3DE9-7F13-4841-B58C-59D1117B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532D-37A6-4EB1-AF2E-F6F5A520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7FE48-C315-4834-B793-00855866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0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9B5C-A10D-4E16-918B-D3AF5B0A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8ADA6-0B1F-4CFA-8EEE-1A931475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0D1D-CDF1-4773-964D-264B40A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5454-7810-4CA6-B16C-EDD01EB9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C3780-91E6-4654-91A2-968EBB75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5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ED950-96CE-4276-BCC6-326A7E97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C3C3-C715-4C1B-8914-9D081316D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C893D-2DDB-4995-B4ED-EE6038AB5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41ADD-07C3-4509-A917-34F70568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E39B6-96F1-48A5-8D92-98D485BA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1E496E-C571-4967-A06E-C74E5BDB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8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4B4B5-F5E7-4B68-9B60-E280F2F1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5AB4C-C118-46F6-82B5-9B8DA922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AA1B2F-FCAF-44CE-BF5D-B2564C4A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D40FF3-23C2-4F0F-A015-231DB6F2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C78BE-F506-4A0D-B61C-AF657E6E8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6A56AD-8046-445D-A3B4-B3867F70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E97A22-53B9-40DC-A59E-3BD3256A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77A7DD-704A-42D3-BE14-FBA2B2B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1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F7850-2C70-4800-8D4C-6427181D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3231BD-EC85-44ED-8F8F-2F1B6750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EAD027-11E2-4EBA-BED2-B1E0D793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94312-20EB-409D-8E0D-160229D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6D4827-D1B5-463D-A59A-B3B4CF40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C7C987-4DFE-40B3-9FD8-56936DEE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A1DF1-097F-4BD9-99A7-A714A5EC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AAE1A-7C40-401A-BA5C-148F296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766F7-B8D7-47E1-A05F-5039BDE0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120C53-7649-460B-B97C-425BB5F6E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34B916-27C7-43E2-8DBA-7904D5B5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FFE10-D66A-4594-AD02-E0DE8726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47B33-B951-4E25-9373-8CBD34B9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0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134E3-5F3B-473A-84C6-5B251832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D2CCBB-9479-4BF9-AD74-1184DD569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9B171-EDAC-4CB5-A86F-12BBBD921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454FD-0268-483A-807A-E18A0CD3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6B9DA-B45F-4D09-97E9-EB02A17E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24DF8-6C6C-4D70-837A-C4368103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91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05A0F7-0B47-4E8B-8D0F-6A669E63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08042-5B68-4CCB-BAE6-E5BFBEF9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359D9-E49D-45B2-8169-9591858C1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F0BA-1606-4638-85F9-DF44ACBEB4F4}" type="datetimeFigureOut">
              <a:rPr lang="ko-KR" altLang="en-US" smtClean="0"/>
              <a:t>2021-12-17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62C16-5EC2-4A80-9BCE-2F8F07AA6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5CDC9-193A-4DD0-88D8-D1B36E6B6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Jang-Sijin/Unity-GameEngine-TeamProject2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D0957A-441F-4D6F-A6E1-657555A3D3C7}"/>
              </a:ext>
            </a:extLst>
          </p:cNvPr>
          <p:cNvSpPr txBox="1"/>
          <p:nvPr/>
        </p:nvSpPr>
        <p:spPr>
          <a:xfrm rot="19399911">
            <a:off x="-67547" y="387448"/>
            <a:ext cx="4272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LOST</a:t>
            </a:r>
            <a:endParaRPr kumimoji="0" lang="ko-KR" altLang="en-US" sz="10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27B83-EE0B-4A88-B97E-20E5870171AF}"/>
              </a:ext>
            </a:extLst>
          </p:cNvPr>
          <p:cNvSpPr txBox="1"/>
          <p:nvPr/>
        </p:nvSpPr>
        <p:spPr>
          <a:xfrm>
            <a:off x="9670155" y="6390586"/>
            <a:ext cx="252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2017184029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장시진</a:t>
            </a:r>
            <a:endParaRPr lang="ko-KR" altLang="en-US" sz="1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5B494-2F21-4FBB-8955-4AB9AD40202C}"/>
              </a:ext>
            </a:extLst>
          </p:cNvPr>
          <p:cNvSpPr txBox="1"/>
          <p:nvPr/>
        </p:nvSpPr>
        <p:spPr>
          <a:xfrm>
            <a:off x="141863" y="6421364"/>
            <a:ext cx="351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pptx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보는 것을 권장합니다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569DB-59F1-475D-B408-C9F817D4284B}"/>
              </a:ext>
            </a:extLst>
          </p:cNvPr>
          <p:cNvSpPr/>
          <p:nvPr/>
        </p:nvSpPr>
        <p:spPr>
          <a:xfrm>
            <a:off x="9583592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3EA8F-4AC1-4700-B198-BBA2424E9A80}"/>
              </a:ext>
            </a:extLst>
          </p:cNvPr>
          <p:cNvSpPr/>
          <p:nvPr/>
        </p:nvSpPr>
        <p:spPr>
          <a:xfrm>
            <a:off x="0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A9394-D1F4-4EA8-B815-4E7B8A65D7DF}"/>
              </a:ext>
            </a:extLst>
          </p:cNvPr>
          <p:cNvSpPr txBox="1"/>
          <p:nvPr/>
        </p:nvSpPr>
        <p:spPr>
          <a:xfrm>
            <a:off x="3659173" y="2661601"/>
            <a:ext cx="478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게임엔진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팀 프로젝트</a:t>
            </a:r>
          </a:p>
        </p:txBody>
      </p:sp>
      <p:pic>
        <p:nvPicPr>
          <p:cNvPr id="8198" name="Picture 6" descr="MSI GS시리즈 GS75 Stealth 9SD (SSD 512GB) : 다나와 가격비교">
            <a:extLst>
              <a:ext uri="{FF2B5EF4-FFF2-40B4-BE49-F238E27FC236}">
                <a16:creationId xmlns:a16="http://schemas.microsoft.com/office/drawing/2014/main" id="{FC3B9845-464C-4980-A428-4936F27F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0" b="90000" l="10000" r="90000">
                        <a14:foregroundMark x1="58800" y1="10000" x2="58800" y2="10000"/>
                        <a14:foregroundMark x1="60600" y1="7600" x2="60600" y2="7600"/>
                        <a14:foregroundMark x1="62400" y1="5200" x2="62400" y2="5200"/>
                        <a14:foregroundMark x1="63200" y1="3800" x2="63200" y2="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8392">
            <a:off x="11827" y="122632"/>
            <a:ext cx="1862809" cy="186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793E2-9A61-4E0F-A836-F389539142F3}"/>
              </a:ext>
            </a:extLst>
          </p:cNvPr>
          <p:cNvSpPr txBox="1"/>
          <p:nvPr/>
        </p:nvSpPr>
        <p:spPr>
          <a:xfrm>
            <a:off x="3659173" y="3369487"/>
            <a:ext cx="4780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30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기말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발표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1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4964372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게임의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일부를 추가하여 사용하는 중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26BA3-5455-4078-A223-06869401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78" y="2346941"/>
            <a:ext cx="6772275" cy="2390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6B015D-485E-44E4-B372-159A9B00B2D7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FB7EA-D9E4-4115-BBE6-03CA512093A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7980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A7F3D5-EEEC-45DA-8D9F-6E633F7E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17" y="1928161"/>
            <a:ext cx="8426916" cy="4213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206C6C-3E18-48C5-B434-754A54F4CEBD}"/>
              </a:ext>
            </a:extLst>
          </p:cNvPr>
          <p:cNvSpPr txBox="1"/>
          <p:nvPr/>
        </p:nvSpPr>
        <p:spPr>
          <a:xfrm>
            <a:off x="134224" y="2007086"/>
            <a:ext cx="321298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활용하여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맵을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참고하여 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유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리소스를 활용하여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 공학관을 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6C2F-C6C7-4D87-AECB-0C54CCC36D3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3958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8511BBB-37E7-47D0-BEB4-93EC91D6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011000"/>
            <a:ext cx="5474560" cy="35028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49BE8-6614-4DF2-8B12-280B41FFB687}"/>
              </a:ext>
            </a:extLst>
          </p:cNvPr>
          <p:cNvSpPr/>
          <p:nvPr/>
        </p:nvSpPr>
        <p:spPr>
          <a:xfrm>
            <a:off x="2910980" y="3754046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A154D-3A0F-4B32-8BF0-552F8FAAF43B}"/>
              </a:ext>
            </a:extLst>
          </p:cNvPr>
          <p:cNvSpPr txBox="1"/>
          <p:nvPr/>
        </p:nvSpPr>
        <p:spPr>
          <a:xfrm>
            <a:off x="299799" y="5710930"/>
            <a:ext cx="33329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기본 크로스 헤어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DA8C85-627F-468F-AF4B-FF7C45DF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1000"/>
            <a:ext cx="6045579" cy="3502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F4346E-AFCD-4E7E-AF65-838DB2F0F963}"/>
              </a:ext>
            </a:extLst>
          </p:cNvPr>
          <p:cNvSpPr/>
          <p:nvPr/>
        </p:nvSpPr>
        <p:spPr>
          <a:xfrm>
            <a:off x="8877526" y="3582044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CFDDF-61C3-4346-BC15-1605FDCA3B5F}"/>
              </a:ext>
            </a:extLst>
          </p:cNvPr>
          <p:cNvSpPr txBox="1"/>
          <p:nvPr/>
        </p:nvSpPr>
        <p:spPr>
          <a:xfrm>
            <a:off x="6096000" y="5710930"/>
            <a:ext cx="46249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상호작용이 가능할 때의 크로스 헤어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흰색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379BD-E75C-48C8-AE08-A5548D53207C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1809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97599" y="2069873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F32FE1-D90F-4910-8BC6-71627D8D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41" y="1672241"/>
            <a:ext cx="5634169" cy="8703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F4A4E0-2411-4E71-8164-98D84D87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89" y="2835601"/>
            <a:ext cx="6975621" cy="34878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02705" y="2835601"/>
            <a:ext cx="438293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공학관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현실감 향상을 위해 텍스처 일부를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학교와 관련된 이미지로 적용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사용한 툴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포토샵</a:t>
            </a:r>
          </a:p>
        </p:txBody>
      </p:sp>
      <p:pic>
        <p:nvPicPr>
          <p:cNvPr id="1026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DC1C9FDB-9D1A-4B04-BAB1-AC9155C7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89" y="1597116"/>
            <a:ext cx="969808" cy="9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8737C-2E6C-44B9-A92B-E2C8559639BA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34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99799" y="1990761"/>
            <a:ext cx="6556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Input Manager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구현하여 플레이어 키 입력을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F08EAC-8DB2-4717-A104-E73F195A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781649"/>
            <a:ext cx="5391853" cy="2314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A980D0-3247-4A5F-A823-8939C6C4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72" y="2774617"/>
            <a:ext cx="5781675" cy="23145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F050EF-0AAB-4EAD-A717-6A48CB237384}"/>
              </a:ext>
            </a:extLst>
          </p:cNvPr>
          <p:cNvGrpSpPr/>
          <p:nvPr/>
        </p:nvGrpSpPr>
        <p:grpSpPr>
          <a:xfrm>
            <a:off x="6116145" y="2796568"/>
            <a:ext cx="1797323" cy="1905053"/>
            <a:chOff x="2310481" y="4568576"/>
            <a:chExt cx="1797323" cy="190505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8223047-8CA6-4C55-9C85-4FBD4755567E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13E3F19-A6E5-4C7D-8F22-573063CDE09B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E31115F-CB69-45F5-8A9A-3ED98B15AA8E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B753B93-E701-4716-9B2F-AA73CD7C67CD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ACCED1D-1854-4A6F-A50D-A85FE5EA578E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B38F0A3-8203-41B2-8C8E-412D263F2B87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1E78860-5458-484E-9148-839027297766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A691210-2B17-4627-9E64-A6AA05AA40B4}"/>
              </a:ext>
            </a:extLst>
          </p:cNvPr>
          <p:cNvSpPr/>
          <p:nvPr/>
        </p:nvSpPr>
        <p:spPr>
          <a:xfrm>
            <a:off x="9354340" y="3560916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DBD6B0-C673-46BD-97CE-3D8BDDB7B8E0}"/>
              </a:ext>
            </a:extLst>
          </p:cNvPr>
          <p:cNvSpPr/>
          <p:nvPr/>
        </p:nvSpPr>
        <p:spPr>
          <a:xfrm>
            <a:off x="7447691" y="3559602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A610765-2DA5-43CC-974E-610476F428DE}"/>
              </a:ext>
            </a:extLst>
          </p:cNvPr>
          <p:cNvSpPr/>
          <p:nvPr/>
        </p:nvSpPr>
        <p:spPr>
          <a:xfrm>
            <a:off x="6115267" y="4701621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8D1CD2-14C1-4919-B616-B9E764FA12DC}"/>
              </a:ext>
            </a:extLst>
          </p:cNvPr>
          <p:cNvSpPr txBox="1"/>
          <p:nvPr/>
        </p:nvSpPr>
        <p:spPr>
          <a:xfrm>
            <a:off x="299799" y="5476849"/>
            <a:ext cx="80970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추후 게임 옵션에서 플레이어 키 입력 변경도 가능할 것으로 예상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0BF39-3939-4F44-A05D-88D56B76CE3D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4043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2716426" y="5593533"/>
            <a:ext cx="6687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81FC3-A8B1-42C8-ADA1-CBF4AE4AC3AD}"/>
              </a:ext>
            </a:extLst>
          </p:cNvPr>
          <p:cNvSpPr txBox="1"/>
          <p:nvPr/>
        </p:nvSpPr>
        <p:spPr>
          <a:xfrm>
            <a:off x="8673231" y="5593533"/>
            <a:ext cx="9108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달리기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A355A-A383-4D6C-BFBB-F0FA33BE6564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5" name="그림 4" descr="건물이(가) 표시된 사진&#10;&#10;자동 생성된 설명">
            <a:extLst>
              <a:ext uri="{FF2B5EF4-FFF2-40B4-BE49-F238E27FC236}">
                <a16:creationId xmlns:a16="http://schemas.microsoft.com/office/drawing/2014/main" id="{22B66038-0630-4B18-ACE3-325C4E4E3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99" y="2338170"/>
            <a:ext cx="5715000" cy="2981325"/>
          </a:xfrm>
          <a:prstGeom prst="rect">
            <a:avLst/>
          </a:prstGeom>
        </p:spPr>
      </p:pic>
      <p:pic>
        <p:nvPicPr>
          <p:cNvPr id="7" name="그림 6" descr="건물이(가) 표시된 사진&#10;&#10;자동 생성된 설명">
            <a:extLst>
              <a:ext uri="{FF2B5EF4-FFF2-40B4-BE49-F238E27FC236}">
                <a16:creationId xmlns:a16="http://schemas.microsoft.com/office/drawing/2014/main" id="{D1D252A0-0B3B-4BA2-BE19-DBCE68B12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44" y="2338169"/>
            <a:ext cx="5715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9495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1726855" y="4891211"/>
            <a:ext cx="87382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애니메이션 시스템을 활용하여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화면 흔들림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역동성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02FB2-BFE0-479D-A0EB-8AF2D9E8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1" y="2281788"/>
            <a:ext cx="4029637" cy="2143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F1CD1B-30A2-4AEA-A45B-2CC0F1D4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61" y="2264578"/>
            <a:ext cx="3910702" cy="2143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8266D-5B66-4602-AFD0-C088EEC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036" y="2281788"/>
            <a:ext cx="3665852" cy="2131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2E16A1-534E-43BF-B5AD-55A5B96DC21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146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282791-3509-43A0-AED8-9A43A862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37" y="3262741"/>
            <a:ext cx="2841803" cy="15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E39CFE-5545-43E0-882F-7674846FDFF2}"/>
              </a:ext>
            </a:extLst>
          </p:cNvPr>
          <p:cNvSpPr txBox="1"/>
          <p:nvPr/>
        </p:nvSpPr>
        <p:spPr>
          <a:xfrm>
            <a:off x="721209" y="5068895"/>
            <a:ext cx="10025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오브젝트에 </a:t>
            </a:r>
            <a:r>
              <a:rPr lang="en-US" altLang="ko-KR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스크립트 구현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시점에서 광선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(Ray)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쏘아서 물체를 판단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충돌 판단은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테그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(Tag)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하였으며 상호작용 이벤트를 적절하게 수행하도록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4" y="1344128"/>
            <a:ext cx="431194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en-US" altLang="ko-KR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14F20-F950-4DB9-AD7B-B1FCD81F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43" y="2088453"/>
            <a:ext cx="4134427" cy="10193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A6A914-9BE5-474D-A597-5BF26334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61" y="1846263"/>
            <a:ext cx="6411220" cy="292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36C0F6-9ECC-4208-8333-222A9765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611" y="4293148"/>
            <a:ext cx="2210108" cy="5430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6464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3597037" y="2379351"/>
            <a:ext cx="499792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kumimoji="0" lang="ko-KR" alt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차 완료된 개발내용 요약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24C88-4677-4504-9D60-DB1CA26F669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C49560-C795-4E35-B45B-0149D35C2724}"/>
              </a:ext>
            </a:extLst>
          </p:cNvPr>
          <p:cNvSpPr/>
          <p:nvPr/>
        </p:nvSpPr>
        <p:spPr>
          <a:xfrm>
            <a:off x="8964323" y="2592751"/>
            <a:ext cx="3222466" cy="98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2D139-E73A-44EF-8D75-B1D3489E288D}"/>
              </a:ext>
            </a:extLst>
          </p:cNvPr>
          <p:cNvSpPr/>
          <p:nvPr/>
        </p:nvSpPr>
        <p:spPr>
          <a:xfrm>
            <a:off x="5211" y="2592751"/>
            <a:ext cx="3222466" cy="98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00"/>
              </a:highlight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1F5850-8B8E-426A-B71C-6E618DD68A02}"/>
              </a:ext>
            </a:extLst>
          </p:cNvPr>
          <p:cNvSpPr/>
          <p:nvPr/>
        </p:nvSpPr>
        <p:spPr>
          <a:xfrm>
            <a:off x="3227677" y="2226879"/>
            <a:ext cx="5736646" cy="92049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1603F-A5C0-4090-9A69-F100E0F91E71}"/>
              </a:ext>
            </a:extLst>
          </p:cNvPr>
          <p:cNvSpPr txBox="1"/>
          <p:nvPr/>
        </p:nvSpPr>
        <p:spPr>
          <a:xfrm>
            <a:off x="3407243" y="3608399"/>
            <a:ext cx="56418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타이틀 씬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UI(Start, Option, Quit)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타이틀 씬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Camera Animation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씬 이동 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Scene Manager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사운드 설정 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Sound Manager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- AI Behavior Tree(Editor)</a:t>
            </a:r>
          </a:p>
        </p:txBody>
      </p:sp>
    </p:spTree>
    <p:extLst>
      <p:ext uri="{BB962C8B-B14F-4D97-AF65-F5344CB8AC3E}">
        <p14:creationId xmlns:p14="http://schemas.microsoft.com/office/powerpoint/2010/main" val="411519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39CFE-5545-43E0-882F-7674846FDFF2}"/>
              </a:ext>
            </a:extLst>
          </p:cNvPr>
          <p:cNvSpPr txBox="1"/>
          <p:nvPr/>
        </p:nvSpPr>
        <p:spPr>
          <a:xfrm>
            <a:off x="146187" y="4852152"/>
            <a:ext cx="11899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UI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는 수업시간에 배운 내용을 바탕으로 제작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OPTIONS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버튼을 눌렀을 때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Main_Menu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SetActive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(false),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Option_Menu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SetActive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(true)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Back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버튼을 눌렀을 때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Main_Menu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SetActive</a:t>
            </a:r>
            <a:r>
              <a:rPr lang="en-US" altLang="ko-KR" sz="20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(true),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Option_Menu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SetActive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(false)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해주는 것이 핵심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3" y="1344128"/>
            <a:ext cx="508475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타이틀 씬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UI(Start, Option, Quit)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72BAB-66DC-41B0-903B-FABDA011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09" y="2417879"/>
            <a:ext cx="3057952" cy="1848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FC9C57-9050-4B93-B5D4-93090310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630" y="2169718"/>
            <a:ext cx="3824703" cy="23059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D80020-1C41-4574-8A73-72B255943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802" y="2169718"/>
            <a:ext cx="3803204" cy="23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4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B3F56E-867A-4909-B4D7-080699ADD218}"/>
              </a:ext>
            </a:extLst>
          </p:cNvPr>
          <p:cNvSpPr txBox="1"/>
          <p:nvPr/>
        </p:nvSpPr>
        <p:spPr>
          <a:xfrm>
            <a:off x="843712" y="220398"/>
            <a:ext cx="110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DEEA48-E4DA-4560-88CC-BB42A5550AEB}"/>
              </a:ext>
            </a:extLst>
          </p:cNvPr>
          <p:cNvSpPr txBox="1"/>
          <p:nvPr/>
        </p:nvSpPr>
        <p:spPr>
          <a:xfrm>
            <a:off x="625598" y="203344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AD8CD2-18B4-456F-B12B-4EA19D12B31C}"/>
              </a:ext>
            </a:extLst>
          </p:cNvPr>
          <p:cNvSpPr txBox="1"/>
          <p:nvPr/>
        </p:nvSpPr>
        <p:spPr>
          <a:xfrm>
            <a:off x="6355880" y="2033438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607CB-0888-4689-A3BE-9800325B9AC2}"/>
              </a:ext>
            </a:extLst>
          </p:cNvPr>
          <p:cNvSpPr txBox="1"/>
          <p:nvPr/>
        </p:nvSpPr>
        <p:spPr>
          <a:xfrm>
            <a:off x="1063520" y="323478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컨셉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DFF06-A179-42CD-9F21-D8F518743FE0}"/>
              </a:ext>
            </a:extLst>
          </p:cNvPr>
          <p:cNvSpPr txBox="1"/>
          <p:nvPr/>
        </p:nvSpPr>
        <p:spPr>
          <a:xfrm>
            <a:off x="1055131" y="2691215"/>
            <a:ext cx="10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7C6AE6-7AAB-4008-B7A0-4E8EB32AD0DE}"/>
              </a:ext>
            </a:extLst>
          </p:cNvPr>
          <p:cNvSpPr txBox="1"/>
          <p:nvPr/>
        </p:nvSpPr>
        <p:spPr>
          <a:xfrm>
            <a:off x="1063520" y="379365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D365D-23FD-4822-B3A0-9333E3594178}"/>
              </a:ext>
            </a:extLst>
          </p:cNvPr>
          <p:cNvSpPr txBox="1"/>
          <p:nvPr/>
        </p:nvSpPr>
        <p:spPr>
          <a:xfrm>
            <a:off x="6617561" y="271223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완료된 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47971-BFEE-4C46-A2A5-1F785DE010E3}"/>
              </a:ext>
            </a:extLst>
          </p:cNvPr>
          <p:cNvSpPr txBox="1"/>
          <p:nvPr/>
        </p:nvSpPr>
        <p:spPr>
          <a:xfrm>
            <a:off x="2912055" y="2033439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2B5B7-3996-49AF-8209-8139A3278F70}"/>
              </a:ext>
            </a:extLst>
          </p:cNvPr>
          <p:cNvSpPr txBox="1"/>
          <p:nvPr/>
        </p:nvSpPr>
        <p:spPr>
          <a:xfrm>
            <a:off x="1055131" y="435501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69C15-B7EF-47AB-A905-27C815F31C0F}"/>
              </a:ext>
            </a:extLst>
          </p:cNvPr>
          <p:cNvSpPr txBox="1"/>
          <p:nvPr/>
        </p:nvSpPr>
        <p:spPr>
          <a:xfrm>
            <a:off x="1063520" y="491052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조작법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35E459-6465-48F0-898C-FF26C5024E37}"/>
              </a:ext>
            </a:extLst>
          </p:cNvPr>
          <p:cNvSpPr txBox="1"/>
          <p:nvPr/>
        </p:nvSpPr>
        <p:spPr>
          <a:xfrm>
            <a:off x="9318804" y="2036740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39165-A755-492A-B244-47F9D2B03886}"/>
              </a:ext>
            </a:extLst>
          </p:cNvPr>
          <p:cNvSpPr/>
          <p:nvPr/>
        </p:nvSpPr>
        <p:spPr>
          <a:xfrm>
            <a:off x="0" y="496375"/>
            <a:ext cx="777875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462D37-61D8-4DFB-A32D-D85D806E308B}"/>
              </a:ext>
            </a:extLst>
          </p:cNvPr>
          <p:cNvSpPr/>
          <p:nvPr/>
        </p:nvSpPr>
        <p:spPr>
          <a:xfrm>
            <a:off x="1949738" y="496375"/>
            <a:ext cx="10242262" cy="96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F534B-0735-4EF8-8D98-3267108AD262}"/>
              </a:ext>
            </a:extLst>
          </p:cNvPr>
          <p:cNvSpPr txBox="1"/>
          <p:nvPr/>
        </p:nvSpPr>
        <p:spPr>
          <a:xfrm>
            <a:off x="3392526" y="2696240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핵심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개발기술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C60DD-361D-4382-8146-25BD82B10235}"/>
              </a:ext>
            </a:extLst>
          </p:cNvPr>
          <p:cNvSpPr txBox="1"/>
          <p:nvPr/>
        </p:nvSpPr>
        <p:spPr>
          <a:xfrm>
            <a:off x="9231569" y="435501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30B61-1274-49DA-A0D9-3204BE4C4A0B}"/>
              </a:ext>
            </a:extLst>
          </p:cNvPr>
          <p:cNvSpPr txBox="1"/>
          <p:nvPr/>
        </p:nvSpPr>
        <p:spPr>
          <a:xfrm>
            <a:off x="9241952" y="271223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어려웠던 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5090AF-0743-4BFF-90D1-D3052E0C74FC}"/>
              </a:ext>
            </a:extLst>
          </p:cNvPr>
          <p:cNvSpPr txBox="1"/>
          <p:nvPr/>
        </p:nvSpPr>
        <p:spPr>
          <a:xfrm>
            <a:off x="9241952" y="491439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1EFFDD-C2DA-4273-9AF3-7AE9488A6B8E}"/>
              </a:ext>
            </a:extLst>
          </p:cNvPr>
          <p:cNvSpPr txBox="1"/>
          <p:nvPr/>
        </p:nvSpPr>
        <p:spPr>
          <a:xfrm>
            <a:off x="9231569" y="3213748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실패 이유와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E2B6A0-344C-4D61-8507-58A4D36A4C6B}"/>
              </a:ext>
            </a:extLst>
          </p:cNvPr>
          <p:cNvSpPr txBox="1"/>
          <p:nvPr/>
        </p:nvSpPr>
        <p:spPr>
          <a:xfrm>
            <a:off x="9241952" y="3782132"/>
            <a:ext cx="966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배운 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C5C9DD-643F-499C-8553-A63DCBBBC319}"/>
              </a:ext>
            </a:extLst>
          </p:cNvPr>
          <p:cNvSpPr txBox="1"/>
          <p:nvPr/>
        </p:nvSpPr>
        <p:spPr>
          <a:xfrm>
            <a:off x="6617561" y="3228945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미완료한 개발 내역</a:t>
            </a:r>
            <a:endParaRPr lang="en-US" altLang="ko-KR" sz="2000" dirty="0">
              <a:solidFill>
                <a:srgbClr val="C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0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3" y="1344128"/>
            <a:ext cx="508475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타이틀 씬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Camera Animation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207D3-2249-4CB0-8F73-6408696DA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064" y="2124726"/>
            <a:ext cx="7778936" cy="2391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C6ED59-D7E8-4083-B41C-98037296B0AD}"/>
              </a:ext>
            </a:extLst>
          </p:cNvPr>
          <p:cNvSpPr txBox="1"/>
          <p:nvPr/>
        </p:nvSpPr>
        <p:spPr>
          <a:xfrm>
            <a:off x="146187" y="4852152"/>
            <a:ext cx="118996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Unity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에서 제공해주는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Animation, TimeLine, Animator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사용하여 타이틀 배경 애니메이션을 제작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자연스러운 카메라 이동은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Position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과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Rotation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일정한 패턴으로 키프레임을 설정해주는 것이 핵심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영상 효과 중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FadeIn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FadeOut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효과는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UI-Image-Black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이미지를 추가하여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Color-Alpha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값 변경이 핵심</a:t>
            </a:r>
          </a:p>
        </p:txBody>
      </p:sp>
      <p:pic>
        <p:nvPicPr>
          <p:cNvPr id="2" name="새 비디오 만들기3">
            <a:hlinkClick r:id="" action="ppaction://media"/>
            <a:extLst>
              <a:ext uri="{FF2B5EF4-FFF2-40B4-BE49-F238E27FC236}">
                <a16:creationId xmlns:a16="http://schemas.microsoft.com/office/drawing/2014/main" id="{29FFE56A-857E-4F0C-A491-4229BFC32C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90767"/>
            <a:ext cx="4413064" cy="248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3" y="1344128"/>
            <a:ext cx="508475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씬 이동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Scene Manager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6ED59-D7E8-4083-B41C-98037296B0AD}"/>
              </a:ext>
            </a:extLst>
          </p:cNvPr>
          <p:cNvSpPr txBox="1"/>
          <p:nvPr/>
        </p:nvSpPr>
        <p:spPr>
          <a:xfrm>
            <a:off x="303295" y="5036818"/>
            <a:ext cx="11899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씬 이동은 </a:t>
            </a:r>
            <a:r>
              <a:rPr lang="ko-KR" altLang="en-US" sz="28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코루틴과</a:t>
            </a:r>
            <a:r>
              <a:rPr lang="ko-KR" altLang="en-US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SceneManager.LoadScene</a:t>
            </a:r>
            <a:r>
              <a:rPr lang="ko-KR" altLang="en-US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이용하여 처리</a:t>
            </a:r>
            <a:endParaRPr lang="en-US" altLang="ko-KR" sz="2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기능 수행을 목표로 작성한 코드이기 때문에 차후 수정이 필요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971E7F-A527-4278-A3A6-36439B8C3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20" y="1174134"/>
            <a:ext cx="3356718" cy="3622668"/>
          </a:xfrm>
          <a:prstGeom prst="rect">
            <a:avLst/>
          </a:prstGeom>
        </p:spPr>
      </p:pic>
      <p:pic>
        <p:nvPicPr>
          <p:cNvPr id="2" name="새 비디오 만들기4">
            <a:hlinkClick r:id="" action="ppaction://media"/>
            <a:extLst>
              <a:ext uri="{FF2B5EF4-FFF2-40B4-BE49-F238E27FC236}">
                <a16:creationId xmlns:a16="http://schemas.microsoft.com/office/drawing/2014/main" id="{1C678500-01DA-4A49-B9A3-62F3A2B8B0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209" y="1796777"/>
            <a:ext cx="5546725" cy="31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3" y="1344128"/>
            <a:ext cx="508475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사운드 설정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Sound Manager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6ED59-D7E8-4083-B41C-98037296B0AD}"/>
              </a:ext>
            </a:extLst>
          </p:cNvPr>
          <p:cNvSpPr txBox="1"/>
          <p:nvPr/>
        </p:nvSpPr>
        <p:spPr>
          <a:xfrm>
            <a:off x="0" y="551387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효과음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배경음은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Sound Manager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스크립트를 생성하여 구현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싱글톤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방식이며 효과음은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GameObject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AndioSource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추가하여 사운드를 재생이 끝나면 </a:t>
            </a: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GameObject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삭제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00F61-6CC3-46FF-BDA2-D7A12E57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1940825"/>
            <a:ext cx="3529972" cy="278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CD287-558C-41AF-9B51-16D890690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0" y="1088109"/>
            <a:ext cx="6376337" cy="2418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D4777E-BB1D-4A46-B433-2D2B02275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771" y="3523340"/>
            <a:ext cx="824027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3" y="1344128"/>
            <a:ext cx="562024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- AI Behavior Tree(Editor)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6ED59-D7E8-4083-B41C-98037296B0AD}"/>
              </a:ext>
            </a:extLst>
          </p:cNvPr>
          <p:cNvSpPr txBox="1"/>
          <p:nvPr/>
        </p:nvSpPr>
        <p:spPr>
          <a:xfrm>
            <a:off x="299799" y="5173903"/>
            <a:ext cx="11899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Unity Asset Store AI </a:t>
            </a:r>
            <a:r>
              <a:rPr lang="en-US" altLang="ko-KR" sz="28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Begavior</a:t>
            </a:r>
            <a:r>
              <a:rPr lang="en-US" altLang="ko-KR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(Custom Editor)</a:t>
            </a:r>
            <a:r>
              <a:rPr lang="ko-KR" altLang="en-US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이용하여 </a:t>
            </a:r>
            <a:r>
              <a:rPr lang="en-US" altLang="ko-KR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</a:t>
            </a:r>
            <a:r>
              <a:rPr lang="ko-KR" altLang="en-US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구현</a:t>
            </a:r>
            <a:endParaRPr lang="en-US" altLang="ko-KR" sz="2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Way Point</a:t>
            </a:r>
            <a:r>
              <a:rPr lang="ko-KR" altLang="en-US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지정하여 정해진 경로</a:t>
            </a:r>
            <a:r>
              <a:rPr lang="en-US" altLang="ko-KR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(Patrol)</a:t>
            </a:r>
            <a:r>
              <a:rPr lang="ko-KR" altLang="en-US" sz="2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순찰하도록 구현</a:t>
            </a:r>
            <a:endParaRPr lang="en-US" altLang="ko-KR" sz="2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CE0EDA-F5B3-493E-9019-554C920F0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566" y="2288628"/>
            <a:ext cx="2124371" cy="2314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8C375C-1187-40EC-A860-8AE1E4AAB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960" y="1758780"/>
            <a:ext cx="2564713" cy="31981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C88777-8258-4DD2-A6B1-4FFCFAAEF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684" y="1804506"/>
            <a:ext cx="3048425" cy="2781688"/>
          </a:xfrm>
          <a:prstGeom prst="rect">
            <a:avLst/>
          </a:prstGeom>
        </p:spPr>
      </p:pic>
      <p:pic>
        <p:nvPicPr>
          <p:cNvPr id="2" name="새 비디오 만들기5">
            <a:hlinkClick r:id="" action="ppaction://media"/>
            <a:extLst>
              <a:ext uri="{FF2B5EF4-FFF2-40B4-BE49-F238E27FC236}">
                <a16:creationId xmlns:a16="http://schemas.microsoft.com/office/drawing/2014/main" id="{7098B188-FBE1-48B4-9321-021DF06A58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302362"/>
            <a:ext cx="4066544" cy="22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3" y="1344128"/>
            <a:ext cx="562024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- AI Behavior Tree(Editor)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5D1D95-748F-4AE6-92DC-2CC8A84F8F35}"/>
              </a:ext>
            </a:extLst>
          </p:cNvPr>
          <p:cNvSpPr txBox="1"/>
          <p:nvPr/>
        </p:nvSpPr>
        <p:spPr>
          <a:xfrm>
            <a:off x="299800" y="2417879"/>
            <a:ext cx="57176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순찰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patrol 01</a:t>
            </a:r>
            <a:endParaRPr lang="ko-KR" altLang="en-US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#1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#1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1-1.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정해진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way Point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코스를 걸어서 순회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1-2.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주인공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모습을 보였을 때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경계 상태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 상태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melee 03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#4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#4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배트 휘두르기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3-1.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공격 범위내에 들어온 상태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3-2.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목표를 배트로 공격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데미지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1,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최대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HP 10)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3-3.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공격 범위를 벗어나면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추적 상태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4D109-C24E-49D5-A506-5736DB9E5345}"/>
              </a:ext>
            </a:extLst>
          </p:cNvPr>
          <p:cNvSpPr txBox="1"/>
          <p:nvPr/>
        </p:nvSpPr>
        <p:spPr>
          <a:xfrm>
            <a:off x="6174593" y="2278835"/>
            <a:ext cx="594361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추적 상태 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follow 02</a:t>
            </a:r>
            <a:endParaRPr lang="ko-KR" altLang="en-US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#2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발견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#3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달리기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#2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호루라기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#3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기분 나쁜 웃음소리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2-1.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공격목표를 발견한 상태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2-2.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향해 달려온다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2-3.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공격 범위내에 들어오면 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 상태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2-4.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가시 거리를 벗어나면 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순찰 상태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추적 실패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fail 04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#5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정찰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#5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흐으음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4-1.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목표를 잃어버린 상태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4-2.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정찰 애니메이션을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 수행 후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순찰상태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전환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8E7C7A-8A8E-43AB-B546-A7B278DF8FEF}"/>
              </a:ext>
            </a:extLst>
          </p:cNvPr>
          <p:cNvSpPr txBox="1"/>
          <p:nvPr/>
        </p:nvSpPr>
        <p:spPr>
          <a:xfrm>
            <a:off x="536478" y="1845593"/>
            <a:ext cx="60945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2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행동 트리</a:t>
            </a:r>
          </a:p>
        </p:txBody>
      </p:sp>
    </p:spTree>
    <p:extLst>
      <p:ext uri="{BB962C8B-B14F-4D97-AF65-F5344CB8AC3E}">
        <p14:creationId xmlns:p14="http://schemas.microsoft.com/office/powerpoint/2010/main" val="27660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3938698" y="1310193"/>
            <a:ext cx="43146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획득 및 획득 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2" name="새 비디오 만들기2">
            <a:hlinkClick r:id="" action="ppaction://media"/>
            <a:extLst>
              <a:ext uri="{FF2B5EF4-FFF2-40B4-BE49-F238E27FC236}">
                <a16:creationId xmlns:a16="http://schemas.microsoft.com/office/drawing/2014/main" id="{F480D064-7F76-4FC4-A31D-A3846802F2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0076" y="1799214"/>
            <a:ext cx="6531847" cy="36741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53B7C5-0566-4A2B-8ED6-5332B582FC7F}"/>
              </a:ext>
            </a:extLst>
          </p:cNvPr>
          <p:cNvSpPr txBox="1"/>
          <p:nvPr/>
        </p:nvSpPr>
        <p:spPr>
          <a:xfrm>
            <a:off x="172794" y="5892892"/>
            <a:ext cx="115419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획득은 이전에 제작한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Player 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스크립트에서 아이템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tag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판별하여 획득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애니메이션 시스템을 활용하여 오브젝트를 획득하였을 경우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페이드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아웃 연출을 표현</a:t>
            </a:r>
          </a:p>
        </p:txBody>
      </p:sp>
    </p:spTree>
    <p:extLst>
      <p:ext uri="{BB962C8B-B14F-4D97-AF65-F5344CB8AC3E}">
        <p14:creationId xmlns:p14="http://schemas.microsoft.com/office/powerpoint/2010/main" val="159921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3628842" y="1252995"/>
            <a:ext cx="493431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유튜브 영상을 통하여 퍼즐 컨텐츠 제공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3B7C5-0566-4A2B-8ED6-5332B582FC7F}"/>
              </a:ext>
            </a:extLst>
          </p:cNvPr>
          <p:cNvSpPr txBox="1"/>
          <p:nvPr/>
        </p:nvSpPr>
        <p:spPr>
          <a:xfrm>
            <a:off x="100228" y="5568777"/>
            <a:ext cx="1209177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플레이어가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버튼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리모콘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들을 이용하여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YouTube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영상을 재생할 수 있도록 구현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내 쪽지라는 오브젝트에서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URL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입력할 수 있도록 하여 퍼즐 요소를 추가하려고 하였으나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TimeOver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새 비디오 만들기123">
            <a:hlinkClick r:id="" action="ppaction://media"/>
            <a:extLst>
              <a:ext uri="{FF2B5EF4-FFF2-40B4-BE49-F238E27FC236}">
                <a16:creationId xmlns:a16="http://schemas.microsoft.com/office/drawing/2014/main" id="{FC536AF6-4CB7-4650-A53C-FA1C47E7A5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799" y="1936624"/>
            <a:ext cx="6068990" cy="3413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949BCD-11AC-4DD1-8B71-A40D38465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17" y="1936624"/>
            <a:ext cx="4820323" cy="34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77AAB7-DC12-4A98-AEEB-1680597964D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7DDDA-1AAB-40CD-80A3-930EA3CD6660}"/>
              </a:ext>
            </a:extLst>
          </p:cNvPr>
          <p:cNvSpPr txBox="1"/>
          <p:nvPr/>
        </p:nvSpPr>
        <p:spPr>
          <a:xfrm>
            <a:off x="39584" y="1998988"/>
            <a:ext cx="57080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 Controller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Player Key Input System</a:t>
            </a:r>
          </a:p>
          <a:p>
            <a:pPr marL="457200" indent="-457200">
              <a:buAutoNum type="arabicPeriod"/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Player Movement, Player Animation</a:t>
            </a:r>
          </a:p>
          <a:p>
            <a:pPr marL="457200" indent="-457200">
              <a:buAutoNum type="arabicPeriod"/>
              <a:defRPr/>
            </a:pPr>
            <a:r>
              <a:rPr lang="en-US" altLang="ko-KR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– Object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타이틀 씬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– UI(Start, Option, Quit)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타이틀 씬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Camera Animation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8.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씬 이동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Scene Manager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9.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사운드 설정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Sound Manager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10. AI Behavior Tree(Editor) -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(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순찰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457200" indent="-457200">
              <a:buAutoNum type="arabicPeriod"/>
              <a:defRPr/>
            </a:pP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1137E-DE9B-4273-9BC7-4F26D5AB5C3E}"/>
              </a:ext>
            </a:extLst>
          </p:cNvPr>
          <p:cNvSpPr txBox="1"/>
          <p:nvPr/>
        </p:nvSpPr>
        <p:spPr>
          <a:xfrm>
            <a:off x="1092380" y="1401288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완료한 개발 내역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7ECD64-54E3-4E6B-A820-4AB556AC66B4}"/>
              </a:ext>
            </a:extLst>
          </p:cNvPr>
          <p:cNvSpPr txBox="1"/>
          <p:nvPr/>
        </p:nvSpPr>
        <p:spPr>
          <a:xfrm>
            <a:off x="7505908" y="1401288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미완료한 개발 내역</a:t>
            </a:r>
            <a:endParaRPr lang="en-US" altLang="ko-KR" sz="2000" dirty="0">
              <a:solidFill>
                <a:srgbClr val="C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237F6D-CCBF-4EC0-8FB1-CC5183E0C143}"/>
              </a:ext>
            </a:extLst>
          </p:cNvPr>
          <p:cNvSpPr txBox="1"/>
          <p:nvPr/>
        </p:nvSpPr>
        <p:spPr>
          <a:xfrm>
            <a:off x="5987959" y="1998988"/>
            <a:ext cx="57080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E7B04C-9D38-452B-87BF-3F5A5853D322}"/>
              </a:ext>
            </a:extLst>
          </p:cNvPr>
          <p:cNvSpPr txBox="1"/>
          <p:nvPr/>
        </p:nvSpPr>
        <p:spPr>
          <a:xfrm>
            <a:off x="5683407" y="1995345"/>
            <a:ext cx="65085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- AI Behavior Tree(Editor) 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(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추격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추격 실패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457200" indent="-457200">
              <a:buAutoNum type="arabicPeriod" startAt="2"/>
              <a:defRPr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시네마씬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스토리 소개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엔딩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 startAt="2"/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UI,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플레이어가 사망 또는 공격당했을 때 출력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 startAt="2"/>
              <a:defRPr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인벤토리 시스템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후 적재부분 미완성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 startAt="2"/>
              <a:defRPr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저장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게시판 오브젝트를 사용한 저장 </a:t>
            </a:r>
            <a:r>
              <a:rPr lang="ko-KR" altLang="en-US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미구현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 startAt="2"/>
              <a:defRPr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상호작용 컨텐츠들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 -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자판기에서 회복 아이템 획득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스토리와 관련된 쪽지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(Text)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획득 후 읽기 가능 등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</a:p>
          <a:p>
            <a:pPr>
              <a:defRPr/>
            </a:pP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퍼즐 컨텐츠들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 -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내 유튜브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URL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입력하여 영상에서 퍼즐 컨텐츠를 제공 등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7504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F95DFD-7667-4284-BB4D-F58D598272B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55BC3-F2AE-4A41-A192-AA347CD4FD43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6CD11-8D35-45E1-888B-24E2404BE105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F41F3-4DA2-4409-9BCE-7E3FE71B350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4AA40-1BD8-4548-A561-9C42FD760E5A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D4351-F002-4E8F-9936-2A8E2E8500B7}"/>
              </a:ext>
            </a:extLst>
          </p:cNvPr>
          <p:cNvSpPr txBox="1"/>
          <p:nvPr/>
        </p:nvSpPr>
        <p:spPr>
          <a:xfrm>
            <a:off x="475642" y="5039022"/>
            <a:ext cx="84649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질문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헉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그럼 깃 저장소를 새로 만들어야 하나요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5ED857-230E-4A7C-A329-21459B71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42" y="2251324"/>
            <a:ext cx="3696216" cy="1476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686CC-B943-49DC-8E4D-87BA6CB23D00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63233-048B-4412-9F34-AB2B42956455}"/>
              </a:ext>
            </a:extLst>
          </p:cNvPr>
          <p:cNvSpPr txBox="1"/>
          <p:nvPr/>
        </p:nvSpPr>
        <p:spPr>
          <a:xfrm>
            <a:off x="475642" y="3983354"/>
            <a:ext cx="110724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리소스를 많이 추가하다 보니까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실패되는 문제가 발생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알고 보니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.ignore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안 하여 불필요한 파일까지 업로드하여 발생한 것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7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9507F-03C0-4E0A-ADE6-F117AEDA1DD4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4A675-A867-4D81-A90E-C0B8BE784F39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FD269-4EFB-4FA0-A9F0-14DFE6CBE6DD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996EF-9AC4-4285-8A95-8F047B84B740}"/>
              </a:ext>
            </a:extLst>
          </p:cNvPr>
          <p:cNvSpPr txBox="1"/>
          <p:nvPr/>
        </p:nvSpPr>
        <p:spPr>
          <a:xfrm>
            <a:off x="369707" y="2156107"/>
            <a:ext cx="1182229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해결한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Unity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다운받아 유니티 프로젝트 폴더에 있는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파일에 덮어씌우기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구글에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 ignore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검색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/library/, /temp/, /obj/, /build/, /builds/, /logs/, /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userSettings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폴더와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내 모든 *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.meta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파일들을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임시 폴더에 잠시 옮겨 놓고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commit, push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진행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완료되면 임시 폴더에 있는 파일들을 유니티 프로젝트 폴더에 다시 넣으면 정상작동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D298B-31D6-472F-8A3D-0A9623B27B9D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726EBA-CF07-45C0-9EF3-2738658BC5B1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CEAA2-2A72-4169-8757-39796E3C6FE6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83698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3"/>
            <a:ext cx="1955800" cy="7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96A26-1278-41F5-81CF-11D61D47B140}"/>
              </a:ext>
            </a:extLst>
          </p:cNvPr>
          <p:cNvSpPr txBox="1"/>
          <p:nvPr/>
        </p:nvSpPr>
        <p:spPr>
          <a:xfrm>
            <a:off x="1168867" y="5230189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공포 게임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공학관을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모티브로 제작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A0BCB-DEB1-4E47-A456-4EE3F7A1C7A9}"/>
              </a:ext>
            </a:extLst>
          </p:cNvPr>
          <p:cNvSpPr txBox="1"/>
          <p:nvPr/>
        </p:nvSpPr>
        <p:spPr>
          <a:xfrm>
            <a:off x="1168867" y="4235345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호러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어드벤처 탈출 게임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C79E-BA1F-4720-B391-7D79B5BD684F}"/>
              </a:ext>
            </a:extLst>
          </p:cNvPr>
          <p:cNvSpPr txBox="1"/>
          <p:nvPr/>
        </p:nvSpPr>
        <p:spPr>
          <a:xfrm>
            <a:off x="1168867" y="5727611"/>
            <a:ext cx="825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 요약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늦은 밤 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학교에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두고 온 노트북을 찾기 위해 어두컴컴한 학교를 탐색한다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168867" y="47327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카메라 시점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인칭</a:t>
            </a:r>
          </a:p>
        </p:txBody>
      </p:sp>
      <p:pic>
        <p:nvPicPr>
          <p:cNvPr id="1030" name="Picture 6" descr="화이트데이 : 학교라는 이름의 미궁 - 원스토어">
            <a:extLst>
              <a:ext uri="{FF2B5EF4-FFF2-40B4-BE49-F238E27FC236}">
                <a16:creationId xmlns:a16="http://schemas.microsoft.com/office/drawing/2014/main" id="{33651F7C-8DA9-485B-933F-173D2716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58" y="1242620"/>
            <a:ext cx="4390239" cy="250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만화일 수 있음">
            <a:extLst>
              <a:ext uri="{FF2B5EF4-FFF2-40B4-BE49-F238E27FC236}">
                <a16:creationId xmlns:a16="http://schemas.microsoft.com/office/drawing/2014/main" id="{F0E85E83-E11D-4813-B260-D513CDD58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03" y="1242619"/>
            <a:ext cx="4598248" cy="251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9D2B50-C132-427F-A949-F20050CD7F90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04E70-5197-43DA-9612-672EE03CAAF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9138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0CA9F5-8681-4310-B4CD-EAA93ABF154D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71968-BC2E-4903-9982-12D80C2A2435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353AE-C8EF-43B8-A082-8E8AC5376FE1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B3E81-94C3-4344-B2E9-08DAEF73D9F5}"/>
              </a:ext>
            </a:extLst>
          </p:cNvPr>
          <p:cNvSpPr txBox="1"/>
          <p:nvPr/>
        </p:nvSpPr>
        <p:spPr>
          <a:xfrm>
            <a:off x="369707" y="2729979"/>
            <a:ext cx="11822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개발에 대한 모든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들을 숙지하고 있어야 하는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게임성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까지 생각하기에는 시간적 여유가 부족한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04064-7DE4-4582-A86E-FDE63E6ABC4C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개발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E00DD-E924-465F-A3D1-14595E59C5AA}"/>
              </a:ext>
            </a:extLst>
          </p:cNvPr>
          <p:cNvSpPr txBox="1"/>
          <p:nvPr/>
        </p:nvSpPr>
        <p:spPr>
          <a:xfrm>
            <a:off x="369705" y="4128021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A0370-3DEE-4361-A64D-088881594EA4}"/>
              </a:ext>
            </a:extLst>
          </p:cNvPr>
          <p:cNvSpPr txBox="1"/>
          <p:nvPr/>
        </p:nvSpPr>
        <p:spPr>
          <a:xfrm>
            <a:off x="369705" y="2254260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DD175-45E8-4068-ACD6-F43B2B133CCA}"/>
              </a:ext>
            </a:extLst>
          </p:cNvPr>
          <p:cNvSpPr txBox="1"/>
          <p:nvPr/>
        </p:nvSpPr>
        <p:spPr>
          <a:xfrm>
            <a:off x="369707" y="4576594"/>
            <a:ext cx="11822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새로운 아이디어가 떠오를 때 회의없이 바로 적용할 수 있는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1A37B5-9E60-4C56-BEFB-DE4A4CAA99A5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03D05-6FA4-43B6-9DA5-A952EAC58404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268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CB702-CC63-4472-B142-C45078A318E8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5198787"/>
            <a:ext cx="110724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Point Light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사용할 때 빛이 벽을 통과하는 현상이 발생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Culling Mask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에서 빛이 통과하지 않도록 레이어 속성이 필요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2473E3-F364-41FD-AA42-C29122FDCFB9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조명 설정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9F700-323B-4AD1-824B-C08F16248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0" y="2078585"/>
            <a:ext cx="6425509" cy="29219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CC57AB-DEB4-4A97-B804-204B96F3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83" y="1284132"/>
            <a:ext cx="3818717" cy="37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2733723"/>
            <a:ext cx="118222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 Behavior Editor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내용 중 각 행동에 맞는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Animation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수행하도록 구현되어 있는데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모델 애니메이션 리소스 한계로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Animator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사용해야 하는 상황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Animation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에서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Animator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변경하는데 어려움을 겪고 있음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(Animator parameter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설정해주는 방법을 이용해야 할 것 같은데 구체적으로 해결 시나리오를 세우지 못함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[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숙련도 부족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166E6-CE61-4A60-AADD-5D6C923355EA}"/>
              </a:ext>
            </a:extLst>
          </p:cNvPr>
          <p:cNvSpPr txBox="1"/>
          <p:nvPr/>
        </p:nvSpPr>
        <p:spPr>
          <a:xfrm>
            <a:off x="369707" y="1534210"/>
            <a:ext cx="98715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 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OpenSource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Animation -&gt; Animator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7703A0-5CB1-4449-9D25-62F7968BBF3B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92A8E-22E9-4753-93E1-483677DDD67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0713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77AAB7-DC12-4A98-AEEB-1680597964D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66DC3-86A2-470F-A75D-113D05E7C8E4}"/>
              </a:ext>
            </a:extLst>
          </p:cNvPr>
          <p:cNvSpPr txBox="1"/>
          <p:nvPr/>
        </p:nvSpPr>
        <p:spPr>
          <a:xfrm>
            <a:off x="447918" y="1509975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마감에 실패하게 된 이유와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1149BA-8689-49BC-BEA0-F55DDC4CA327}"/>
              </a:ext>
            </a:extLst>
          </p:cNvPr>
          <p:cNvSpPr txBox="1"/>
          <p:nvPr/>
        </p:nvSpPr>
        <p:spPr>
          <a:xfrm>
            <a:off x="447918" y="2017808"/>
            <a:ext cx="93291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스케일(기획)에 대한 철저한 사전 조사와 완성 가능성에 대한 사전 예측 부족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스케줄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Miss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효율적인 판단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Miss</a:t>
            </a:r>
            <a:endParaRPr lang="ko-KR" altLang="en-US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342DD-471E-4098-990E-20B1987E4C26}"/>
              </a:ext>
            </a:extLst>
          </p:cNvPr>
          <p:cNvSpPr txBox="1"/>
          <p:nvPr/>
        </p:nvSpPr>
        <p:spPr>
          <a:xfrm>
            <a:off x="482108" y="3717051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이번 프로젝트를 통해 배운 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3850D8-E387-4D90-94DD-AAE5BEFB8CD5}"/>
              </a:ext>
            </a:extLst>
          </p:cNvPr>
          <p:cNvSpPr txBox="1"/>
          <p:nvPr/>
        </p:nvSpPr>
        <p:spPr>
          <a:xfrm>
            <a:off x="482108" y="4178679"/>
            <a:ext cx="92405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Unity로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게임을 제작 시 기초적인 구현부분에 대해 확실하게 배울 수 있었던 점.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프로젝트에 대한 책임감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팀원의 소중함</a:t>
            </a:r>
          </a:p>
        </p:txBody>
      </p:sp>
    </p:spTree>
    <p:extLst>
      <p:ext uri="{BB962C8B-B14F-4D97-AF65-F5344CB8AC3E}">
        <p14:creationId xmlns:p14="http://schemas.microsoft.com/office/powerpoint/2010/main" val="291616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77AAB7-DC12-4A98-AEEB-1680597964D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66DC3-86A2-470F-A75D-113D05E7C8E4}"/>
              </a:ext>
            </a:extLst>
          </p:cNvPr>
          <p:cNvSpPr txBox="1"/>
          <p:nvPr/>
        </p:nvSpPr>
        <p:spPr>
          <a:xfrm>
            <a:off x="449903" y="2028957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마감에 실패하게 된 이유와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1149BA-8689-49BC-BEA0-F55DDC4CA327}"/>
              </a:ext>
            </a:extLst>
          </p:cNvPr>
          <p:cNvSpPr txBox="1"/>
          <p:nvPr/>
        </p:nvSpPr>
        <p:spPr>
          <a:xfrm>
            <a:off x="449903" y="2570466"/>
            <a:ext cx="93291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스케일(기획)에 대한 철저한 사전 조사와 완성 가능성에 대한 사전 예측 부족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자신을 너무나 신뢰한 나머지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프로젝트를 진행한다는 것을 간과하고 단순히 시간을 더 투자하면 된다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라는 </a:t>
            </a:r>
            <a:r>
              <a:rPr lang="ko-KR" altLang="en-US" sz="20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근거없는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자신감과 </a:t>
            </a:r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스케일과 상관없이 내가 현재 가장 관심있는 것을 구현하고 싶다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라는 막연한 시작과 욕심으로 인해 프로젝트 마감에 실패하였다고 생각함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반성할 점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앞으로는 개인 역량을 제대로 파악하고 게임 스케일을 기획할 때 사전 조사를 충분히 하여 정말 완성할 수 있는지 판단을 해야 한다고 생각함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(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욕심은 적당히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...)</a:t>
            </a:r>
          </a:p>
        </p:txBody>
      </p:sp>
    </p:spTree>
    <p:extLst>
      <p:ext uri="{BB962C8B-B14F-4D97-AF65-F5344CB8AC3E}">
        <p14:creationId xmlns:p14="http://schemas.microsoft.com/office/powerpoint/2010/main" val="211849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77AAB7-DC12-4A98-AEEB-1680597964D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66DC3-86A2-470F-A75D-113D05E7C8E4}"/>
              </a:ext>
            </a:extLst>
          </p:cNvPr>
          <p:cNvSpPr txBox="1"/>
          <p:nvPr/>
        </p:nvSpPr>
        <p:spPr>
          <a:xfrm>
            <a:off x="323876" y="2536724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마감에 실패하게 된 이유와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1149BA-8689-49BC-BEA0-F55DDC4CA327}"/>
              </a:ext>
            </a:extLst>
          </p:cNvPr>
          <p:cNvSpPr txBox="1"/>
          <p:nvPr/>
        </p:nvSpPr>
        <p:spPr>
          <a:xfrm>
            <a:off x="323876" y="3211043"/>
            <a:ext cx="118922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[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스케줄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Miss]</a:t>
            </a:r>
          </a:p>
          <a:p>
            <a:endParaRPr lang="en-US" altLang="ko-KR" sz="20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프로젝트면 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발표 때 모든 구현을 완료되었어야 한다고 생각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(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다른 과목의 시험과 기말 과제를 예측 못함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...) =&gt;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이전에는 항상 마지막 주까지 팀원들과 함께 작업하였기 때문에 마감이 가능했던 것을 간과함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발표까지는 이 프로젝트에 시간을 최대로 투자하였지만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 </a:t>
            </a:r>
            <a:r>
              <a: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개인 역량의 한계점 또한 한 몫 하였다고 생각함</a:t>
            </a:r>
            <a:r>
              <a:rPr lang="en-US" altLang="ko-KR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730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77AAB7-DC12-4A98-AEEB-1680597964D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A66DC3-86A2-470F-A75D-113D05E7C8E4}"/>
              </a:ext>
            </a:extLst>
          </p:cNvPr>
          <p:cNvSpPr txBox="1"/>
          <p:nvPr/>
        </p:nvSpPr>
        <p:spPr>
          <a:xfrm>
            <a:off x="299799" y="1943149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마감에 실패하게 된 이유와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33499-D905-4CDE-9925-0D24B3EE29C1}"/>
              </a:ext>
            </a:extLst>
          </p:cNvPr>
          <p:cNvSpPr txBox="1"/>
          <p:nvPr/>
        </p:nvSpPr>
        <p:spPr>
          <a:xfrm>
            <a:off x="23446" y="2484658"/>
            <a:ext cx="12168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효율적인 판단 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Miss]</a:t>
            </a: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 진행이 안되는 부분을 너무 오랜 기간 투자하여 쉽게 구현할 수 있는 부분도 프로젝트 마감까지 구현하지 못한 점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특히 경비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AI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구현할 때 외부 </a:t>
            </a:r>
            <a:r>
              <a:rPr lang="ko-KR" altLang="en-US" sz="18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에셋을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사용하였는데 구현 문서가 설명이 매우 부실하여 코드를 직접 이해할 수 밖에 없었음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결국 코드 해석하는데 시간을 많이 소모하여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이후에 쉽게 구현 가능한 부분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컨텐츠 등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..)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 구현하지 못함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반성할 점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꽤 많은 시간을 투자하였지만 문제를 해결할 수 없다면 구현 가능한 작업들을 우선적으로 진행하는 것이 좋다고 생각함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물론 핵심이 되는 구현부분이라 꼭 구현해야 된다는 마음 때문에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쉽게 다음 작업으로 넘어가지 못하여 발생한 일이라고 생각함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546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77AAB7-DC12-4A98-AEEB-1680597964D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B0A44-FD33-4860-9D5E-3BF2E7D96F13}"/>
              </a:ext>
            </a:extLst>
          </p:cNvPr>
          <p:cNvSpPr txBox="1"/>
          <p:nvPr/>
        </p:nvSpPr>
        <p:spPr>
          <a:xfrm>
            <a:off x="299799" y="1660781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이번 프로젝트를 통해 배운 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853A3-5307-47EE-A45C-CC376AA9FD91}"/>
              </a:ext>
            </a:extLst>
          </p:cNvPr>
          <p:cNvSpPr txBox="1"/>
          <p:nvPr/>
        </p:nvSpPr>
        <p:spPr>
          <a:xfrm>
            <a:off x="150725" y="2057249"/>
            <a:ext cx="118671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Unity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게임을 제작 시 기초적인 구현부분에 대해 확실하게 배울 수 있었던 점.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조달, 레벨 디자인, 플레이어 관련 스크립트, 애니메이션, UI, 텍스처 작업 등 게임 개발을 진행하는데 있어 가장 기본적인 구현을 전부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인으로 구현하였기에 많은 것을 배웠다는 느낌이 남음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프로젝트에 대한 책임감</a:t>
            </a:r>
          </a:p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개인적으로는 이번 프로젝트를 정말 열심히 하였다고 생각하지만 프로젝트를 성공적으로 끝내지 못한 점에 대해 매우 힘들었음...</a:t>
            </a:r>
          </a:p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1인으로 진행하였기 때문에 모든 책임이 자신에게 돌아온다는 점과 완성하지 못한 프로젝트를 발표를 해야 한다는 것이 가장 어렵고 힘든 일인 것 같습니다.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이후 프로젝트를 진행할 땐 프로젝트 </a:t>
            </a:r>
            <a:r>
              <a:rPr lang="ko-KR" altLang="en-US" sz="18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마감에 실패하게 된 이유와 분석을 참고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하자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</a:t>
            </a:r>
            <a:r>
              <a:rPr lang="en-US" altLang="ko-KR" sz="18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팀원의 소중함</a:t>
            </a:r>
          </a:p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개발을 혼자 진행하기에 단편적인 시각으로 기획을 하였다는 점이 아쉬움.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또한 팀원이 있어야 더욱 큰 프로젝트 스케일에 도전할 수 있다는 점을 절실히 배움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42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02997" y="1003015"/>
            <a:ext cx="27177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 변경사항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E6347-63BE-49B1-B332-BCB7232D122D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DB25F-B529-4106-A8FD-D5CEFAE79CF9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26576-41FB-412C-86A7-0C62FF9537B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1DC90-420E-4B87-99B3-61A0DCF782E4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7FFF0D-C3E9-428B-AAB9-FABD0E25595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2F6616-EB9F-4043-BB2B-AE9FC828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4211584"/>
            <a:ext cx="11907912" cy="2286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4FA5BF-17F7-41CC-9F89-4F46A5EB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1653936"/>
            <a:ext cx="1189838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EDC368-8809-4AB3-8CB5-B6D2410EA320}"/>
              </a:ext>
            </a:extLst>
          </p:cNvPr>
          <p:cNvSpPr txBox="1"/>
          <p:nvPr/>
        </p:nvSpPr>
        <p:spPr>
          <a:xfrm>
            <a:off x="2550860" y="1401637"/>
            <a:ext cx="648446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hlinkClick r:id="rId2"/>
              </a:rPr>
              <a:t>https://github.com/Jang-Sijin/Unity-GameEngine-TeamProject2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670027-1CF2-4CF6-896A-4AD61DDE6ABF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C518F-BE83-488E-B96B-0D2CF2630B4A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D314F-559F-4FCB-B218-F667844E8414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35E9BA-FBAE-4AC2-9A6D-FA6DF93EFE75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D4CA9-5D81-49CE-A1A6-CD8FFE449E7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71CBD-407D-4654-A847-8856E61A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20" y="2592431"/>
            <a:ext cx="6179776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5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092380" y="1887777"/>
            <a:ext cx="9301580" cy="1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플레이어는 학교 내부를 돌아다니며 카드키를 획득 후 노트북이 있는 강의실 위치를 찾는다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 복도를 돌아다닐 때 순찰하는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에게 들키지 않도록 주의해야 한다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노트북을 찾고 살아서 학교를 탈출하면 게임 클리어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D1ABFB-47F0-4A5B-AB66-CB173E19A94D}"/>
              </a:ext>
            </a:extLst>
          </p:cNvPr>
          <p:cNvSpPr txBox="1"/>
          <p:nvPr/>
        </p:nvSpPr>
        <p:spPr>
          <a:xfrm>
            <a:off x="1092380" y="142611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 요약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546E5-2470-424D-86AB-F58E3C5B201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8C89B-6FD1-4808-91F8-1528B6868AC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CB008E14-347C-41F9-B02F-52EB9CA00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88" y="3867971"/>
            <a:ext cx="3048000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11886-36A4-4111-B726-ADDC5E318D07}"/>
              </a:ext>
            </a:extLst>
          </p:cNvPr>
          <p:cNvSpPr txBox="1"/>
          <p:nvPr/>
        </p:nvSpPr>
        <p:spPr>
          <a:xfrm>
            <a:off x="4250788" y="5784639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*AI(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플레이어를 발견하면 따라와서 공격한다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4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210633" y="2998113"/>
            <a:ext cx="37707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7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30ABAF-72E2-433B-9CEB-63BFEF27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99" y="1708536"/>
            <a:ext cx="5781675" cy="2314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pic>
        <p:nvPicPr>
          <p:cNvPr id="15" name="Picture 6" descr="Computer Mouse PNG Images Transparent Background | PNG Play">
            <a:extLst>
              <a:ext uri="{FF2B5EF4-FFF2-40B4-BE49-F238E27FC236}">
                <a16:creationId xmlns:a16="http://schemas.microsoft.com/office/drawing/2014/main" id="{5EDB3780-C20B-4068-99C5-979734696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0" t="23926" r="23753"/>
          <a:stretch/>
        </p:blipFill>
        <p:spPr bwMode="auto">
          <a:xfrm>
            <a:off x="8490690" y="1890925"/>
            <a:ext cx="1450046" cy="230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28389D-6C2A-4C68-9349-8DB118B1F07E}"/>
              </a:ext>
            </a:extLst>
          </p:cNvPr>
          <p:cNvSpPr/>
          <p:nvPr/>
        </p:nvSpPr>
        <p:spPr>
          <a:xfrm>
            <a:off x="8670560" y="2106523"/>
            <a:ext cx="462448" cy="6955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236CF-E2DC-41B8-9A3F-2626D1609A08}"/>
              </a:ext>
            </a:extLst>
          </p:cNvPr>
          <p:cNvSpPr txBox="1"/>
          <p:nvPr/>
        </p:nvSpPr>
        <p:spPr>
          <a:xfrm>
            <a:off x="410953" y="4195908"/>
            <a:ext cx="718420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키보드 입력</a:t>
            </a: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ES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C(PAUSE) :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옵션  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WSAD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상하좌우 플레이어 캐릭터 이동 키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Ctrl : </a:t>
            </a:r>
            <a:r>
              <a:rPr lang="ko-KR" altLang="en-US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앉기</a:t>
            </a: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1700" dirty="0">
                <a:solidFill>
                  <a:schemeClr val="accent6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en-US" altLang="ko-KR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Shift : </a:t>
            </a:r>
            <a:r>
              <a:rPr lang="ko-KR" altLang="en-US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달리기</a:t>
            </a:r>
            <a:endParaRPr lang="en-US" altLang="ko-KR" sz="1700" dirty="0">
              <a:solidFill>
                <a:srgbClr val="FC36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C36FF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인벤토리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   </a:t>
            </a:r>
            <a:r>
              <a:rPr lang="en-US" altLang="ko-KR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E: </a:t>
            </a:r>
            <a:r>
              <a:rPr lang="ko-KR" altLang="en-US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오브젝트 상호작용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F1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단축키 설명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17875-0738-4A05-BFDE-DF9B22CF541B}"/>
              </a:ext>
            </a:extLst>
          </p:cNvPr>
          <p:cNvSpPr txBox="1"/>
          <p:nvPr/>
        </p:nvSpPr>
        <p:spPr>
          <a:xfrm>
            <a:off x="8026256" y="4411506"/>
            <a:ext cx="36092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마우스 입력</a:t>
            </a: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 클릭 </a:t>
            </a:r>
            <a:r>
              <a:rPr lang="en-US" altLang="ko-KR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사용 버튼</a:t>
            </a: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드래그 </a:t>
            </a:r>
            <a:r>
              <a:rPr lang="en-US" altLang="ko-KR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 카메라 회전</a:t>
            </a:r>
            <a:endParaRPr lang="en-US" altLang="ko-KR" sz="17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695521-BF85-4E24-8341-ACD5D405576F}"/>
              </a:ext>
            </a:extLst>
          </p:cNvPr>
          <p:cNvGrpSpPr/>
          <p:nvPr/>
        </p:nvGrpSpPr>
        <p:grpSpPr>
          <a:xfrm>
            <a:off x="578272" y="1730487"/>
            <a:ext cx="1797323" cy="1905053"/>
            <a:chOff x="2310481" y="4568576"/>
            <a:chExt cx="1797323" cy="190505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A9B0C2E-E9FA-4BC7-B631-8ED281378DC1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C049A55-5261-4929-98DE-E3DC5B5D1B18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A3829EB-5FA8-44E5-ABCF-C55132DE369B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8E9E17A-8EF2-445D-AFD4-1D2BA3DFBE94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1CE7C57-0B78-4A38-977B-3F49DC3723D8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88F8C99-B308-4EB1-B841-84AE89FC461F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7F3998D-9163-44B3-86A4-E78023378E6E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318AD1-CB3A-4F20-A064-5D956B8DCED7}"/>
              </a:ext>
            </a:extLst>
          </p:cNvPr>
          <p:cNvSpPr/>
          <p:nvPr/>
        </p:nvSpPr>
        <p:spPr>
          <a:xfrm>
            <a:off x="3816467" y="2494835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FF098-4674-4095-88FC-01494A4D6B93}"/>
              </a:ext>
            </a:extLst>
          </p:cNvPr>
          <p:cNvSpPr txBox="1"/>
          <p:nvPr/>
        </p:nvSpPr>
        <p:spPr>
          <a:xfrm>
            <a:off x="410953" y="1262260"/>
            <a:ext cx="15568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조작법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1AA10A-15AB-4A92-B410-01E152EFBEEC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959055-C034-459F-B361-0EB1FF9D6F42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9A630E5-A464-4F31-A55E-C3866586E124}"/>
              </a:ext>
            </a:extLst>
          </p:cNvPr>
          <p:cNvSpPr/>
          <p:nvPr/>
        </p:nvSpPr>
        <p:spPr>
          <a:xfrm>
            <a:off x="1909818" y="2493521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C6F10D-6E95-4F1B-BD10-98A2B04302F6}"/>
              </a:ext>
            </a:extLst>
          </p:cNvPr>
          <p:cNvSpPr/>
          <p:nvPr/>
        </p:nvSpPr>
        <p:spPr>
          <a:xfrm>
            <a:off x="577394" y="3635540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002778-017B-497B-9B77-5A6D77CF65B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3802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F1397-ADE9-4B69-BC99-92EF544F35B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F25BC-582B-4AB8-835C-B0AA5AE4ACEB}"/>
              </a:ext>
            </a:extLst>
          </p:cNvPr>
          <p:cNvSpPr txBox="1"/>
          <p:nvPr/>
        </p:nvSpPr>
        <p:spPr>
          <a:xfrm>
            <a:off x="838899" y="2103644"/>
            <a:ext cx="10603684" cy="389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Player Controller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 및 카메라 시점 구현 </a:t>
            </a:r>
            <a:r>
              <a:rPr lang="en-US" altLang="ko-KR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[*100% </a:t>
            </a:r>
            <a:r>
              <a:rPr lang="ko-KR" altLang="en-US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상호작용 </a:t>
            </a:r>
            <a:r>
              <a:rPr lang="en-US" altLang="ko-KR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[*100% </a:t>
            </a:r>
            <a:r>
              <a:rPr lang="ko-KR" altLang="en-US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UI(User Interface),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(Texture)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옵션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[*100% </a:t>
            </a:r>
            <a:r>
              <a:rPr lang="ko-KR" altLang="en-US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시네마씬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Cinemachine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(Animation)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[70%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학교를 순찰하는 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[50%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 </a:t>
            </a:r>
            <a:endParaRPr lang="en-US" altLang="ko-KR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인벤토리 시스템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보관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[30%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세이브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로드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JSON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[X]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692E4-FA06-4459-BB42-B464857EF996}"/>
              </a:ext>
            </a:extLst>
          </p:cNvPr>
          <p:cNvSpPr txBox="1"/>
          <p:nvPr/>
        </p:nvSpPr>
        <p:spPr>
          <a:xfrm>
            <a:off x="838899" y="1657367"/>
            <a:ext cx="4302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구현을 위한 핵심 기술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가지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2BA5C-8FAB-4E35-ACE2-BA1061C86B4B}"/>
              </a:ext>
            </a:extLst>
          </p:cNvPr>
          <p:cNvSpPr/>
          <p:nvPr/>
        </p:nvSpPr>
        <p:spPr>
          <a:xfrm>
            <a:off x="2495049" y="858994"/>
            <a:ext cx="240736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6B0F6-EE46-4E49-9C0D-9111AD3CE77E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9440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280861" y="1260437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차 완료된 개발내용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6D043-51A3-4A0A-98F0-BA449DB6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115" y="1788152"/>
            <a:ext cx="6318024" cy="3692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5A078-0BFA-4C23-A26A-3AC871BDA795}"/>
              </a:ext>
            </a:extLst>
          </p:cNvPr>
          <p:cNvSpPr txBox="1"/>
          <p:nvPr/>
        </p:nvSpPr>
        <p:spPr>
          <a:xfrm>
            <a:off x="280861" y="1706714"/>
            <a:ext cx="5681363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타이틀 씬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UI(Start, Option, Quit)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타이틀 씬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Camera Animation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씬 이동 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Scene Manager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사운드 설정 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Sound Manager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- AI Behavior Tree(Editor)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24C88-4677-4504-9D60-DB1CA26F669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61750-216C-4ACD-9B9E-36BFFFCAE648}"/>
              </a:ext>
            </a:extLst>
          </p:cNvPr>
          <p:cNvSpPr txBox="1"/>
          <p:nvPr/>
        </p:nvSpPr>
        <p:spPr>
          <a:xfrm>
            <a:off x="280861" y="3785236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차 완료된 개발내용 요약</a:t>
            </a:r>
          </a:p>
        </p:txBody>
      </p:sp>
    </p:spTree>
    <p:extLst>
      <p:ext uri="{BB962C8B-B14F-4D97-AF65-F5344CB8AC3E}">
        <p14:creationId xmlns:p14="http://schemas.microsoft.com/office/powerpoint/2010/main" val="22899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3597037" y="2379351"/>
            <a:ext cx="499792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차 완료된 개발내용 요약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24C88-4677-4504-9D60-DB1CA26F669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C49560-C795-4E35-B45B-0149D35C2724}"/>
              </a:ext>
            </a:extLst>
          </p:cNvPr>
          <p:cNvSpPr/>
          <p:nvPr/>
        </p:nvSpPr>
        <p:spPr>
          <a:xfrm>
            <a:off x="8964323" y="2592751"/>
            <a:ext cx="3222466" cy="98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2D139-E73A-44EF-8D75-B1D3489E288D}"/>
              </a:ext>
            </a:extLst>
          </p:cNvPr>
          <p:cNvSpPr/>
          <p:nvPr/>
        </p:nvSpPr>
        <p:spPr>
          <a:xfrm>
            <a:off x="5211" y="2592751"/>
            <a:ext cx="3222466" cy="980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00"/>
              </a:highlight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1F5850-8B8E-426A-B71C-6E618DD68A02}"/>
              </a:ext>
            </a:extLst>
          </p:cNvPr>
          <p:cNvSpPr/>
          <p:nvPr/>
        </p:nvSpPr>
        <p:spPr>
          <a:xfrm>
            <a:off x="3227677" y="2226879"/>
            <a:ext cx="5736646" cy="920498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1603F-A5C0-4090-9A69-F100E0F91E71}"/>
              </a:ext>
            </a:extLst>
          </p:cNvPr>
          <p:cNvSpPr txBox="1"/>
          <p:nvPr/>
        </p:nvSpPr>
        <p:spPr>
          <a:xfrm>
            <a:off x="4202469" y="3608399"/>
            <a:ext cx="4639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46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3C9781-432C-41EF-942A-081E4A73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84" y="2244690"/>
            <a:ext cx="6026033" cy="32662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5759784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스토어에서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또는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사용하고 있습니다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18A9C-439B-41B1-B982-CCE76ED419A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8278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4206</TotalTime>
  <Words>2428</Words>
  <Application>Microsoft Office PowerPoint</Application>
  <PresentationFormat>와이드스크린</PresentationFormat>
  <Paragraphs>413</Paragraphs>
  <Slides>40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Arial</vt:lpstr>
      <vt:lpstr>휴먼모음T</vt:lpstr>
      <vt:lpstr>맑은 고딕</vt:lpstr>
      <vt:lpstr>나눔스퀘어라운드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alsghqk@gmail.com</dc:creator>
  <cp:lastModifiedBy>장시진(2017184029)</cp:lastModifiedBy>
  <cp:revision>670</cp:revision>
  <dcterms:created xsi:type="dcterms:W3CDTF">2020-12-15T03:28:16Z</dcterms:created>
  <dcterms:modified xsi:type="dcterms:W3CDTF">2021-12-16T22:34:46Z</dcterms:modified>
</cp:coreProperties>
</file>